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ight Triangle 4"/>
          <p:cNvSpPr/>
          <p:nvPr/>
        </p:nvSpPr>
        <p:spPr>
          <a:xfrm rot="10800000">
            <a:off x="5943600" y="54864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Parallelogram 5"/>
          <p:cNvSpPr/>
          <p:nvPr/>
        </p:nvSpPr>
        <p:spPr>
          <a:xfrm>
            <a:off x="4114800" y="612648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Parallelogram 6"/>
          <p:cNvSpPr/>
          <p:nvPr/>
        </p:nvSpPr>
        <p:spPr>
          <a:xfrm>
            <a:off x="3657600" y="576072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ounded Rectangle 7"/>
          <p:cNvSpPr/>
          <p:nvPr/>
        </p:nvSpPr>
        <p:spPr>
          <a:xfrm>
            <a:off x="3200400" y="1188720"/>
            <a:ext cx="2743200" cy="822960"/>
          </a:xfrm>
          <a:prstGeom prst="roundRect">
            <a:avLst/>
          </a:prstGeom>
          <a:solidFill>
            <a:srgbClr val="5DB7D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Oval 8"/>
          <p:cNvSpPr/>
          <p:nvPr/>
        </p:nvSpPr>
        <p:spPr>
          <a:xfrm>
            <a:off x="3337560" y="1417320"/>
            <a:ext cx="365760" cy="365760"/>
          </a:xfrm>
          <a:prstGeom prst="ellipse">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3749039" y="1325880"/>
            <a:ext cx="2011680" cy="548640"/>
          </a:xfrm>
          <a:prstGeom prst="rect">
            <a:avLst/>
          </a:prstGeom>
          <a:noFill/>
        </p:spPr>
        <p:txBody>
          <a:bodyPr wrap="none">
            <a:spAutoFit/>
          </a:bodyPr>
          <a:lstStyle/>
          <a:p>
            <a:pPr>
              <a:defRPr sz="3200" b="1">
                <a:solidFill>
                  <a:srgbClr val="0D1B2A"/>
                </a:solidFill>
                <a:latin typeface="Comic Sans MS"/>
              </a:defRPr>
            </a:pPr>
            <a:r>
              <a:t>ModelIt!</a:t>
            </a:r>
          </a:p>
        </p:txBody>
      </p:sp>
      <p:pic>
        <p:nvPicPr>
          <p:cNvPr id="11" name="Picture 10" descr="G09L2-L02-cover.png"/>
          <p:cNvPicPr>
            <a:picLocks noChangeAspect="1"/>
          </p:cNvPicPr>
          <p:nvPr/>
        </p:nvPicPr>
        <p:blipFill>
          <a:blip r:embed="rId2"/>
          <a:stretch>
            <a:fillRect/>
          </a:stretch>
        </p:blipFill>
        <p:spPr>
          <a:xfrm>
            <a:off x="594360" y="4114800"/>
            <a:ext cx="2286000" cy="2286000"/>
          </a:xfrm>
          <a:prstGeom prst="rect">
            <a:avLst/>
          </a:prstGeom>
        </p:spPr>
      </p:pic>
      <p:sp>
        <p:nvSpPr>
          <p:cNvPr id="12" name="TextBox 11"/>
          <p:cNvSpPr txBox="1"/>
          <p:nvPr/>
        </p:nvSpPr>
        <p:spPr>
          <a:xfrm>
            <a:off x="914400" y="2286000"/>
            <a:ext cx="7315200" cy="548640"/>
          </a:xfrm>
          <a:prstGeom prst="rect">
            <a:avLst/>
          </a:prstGeom>
          <a:noFill/>
        </p:spPr>
        <p:txBody>
          <a:bodyPr wrap="none">
            <a:spAutoFit/>
          </a:bodyPr>
          <a:lstStyle/>
          <a:p>
            <a:pPr algn="ctr">
              <a:defRPr sz="2200" b="1">
                <a:solidFill>
                  <a:srgbClr val="0D1B2A"/>
                </a:solidFill>
              </a:defRPr>
            </a:pPr>
            <a:r>
              <a:t>Student Lesson</a:t>
            </a:r>
          </a:p>
        </p:txBody>
      </p:sp>
      <p:sp>
        <p:nvSpPr>
          <p:cNvPr id="13" name="TextBox 12"/>
          <p:cNvSpPr txBox="1"/>
          <p:nvPr/>
        </p:nvSpPr>
        <p:spPr>
          <a:xfrm>
            <a:off x="457200" y="2743200"/>
            <a:ext cx="8229600" cy="1097280"/>
          </a:xfrm>
          <a:prstGeom prst="rect">
            <a:avLst/>
          </a:prstGeom>
          <a:noFill/>
        </p:spPr>
        <p:txBody>
          <a:bodyPr wrap="square">
            <a:spAutoFit/>
          </a:bodyPr>
          <a:lstStyle/>
          <a:p>
            <a:pPr algn="ctr">
              <a:defRPr sz="3800" b="1">
                <a:solidFill>
                  <a:srgbClr val="1A4780"/>
                </a:solidFill>
              </a:defRPr>
            </a:pPr>
            <a:r>
              <a:t>Climate Tipping Points: The Point of No Return</a:t>
            </a:r>
          </a:p>
          <a:p>
            <a:pPr algn="ctr">
              <a:defRPr sz="1500" i="1">
                <a:solidFill>
                  <a:srgbClr val="1A1A2E"/>
                </a:solidFill>
              </a:defRPr>
            </a:pPr>
            <a:r>
              <a:t>When Earth's Climate System Crosses a Threshold It Can't Come Back From</a:t>
            </a:r>
          </a:p>
        </p:txBody>
      </p:sp>
      <p:sp>
        <p:nvSpPr>
          <p:cNvPr id="14" name="TextBox 13"/>
          <p:cNvSpPr txBox="1"/>
          <p:nvPr/>
        </p:nvSpPr>
        <p:spPr>
          <a:xfrm>
            <a:off x="5486400" y="5029200"/>
            <a:ext cx="3200400" cy="731520"/>
          </a:xfrm>
          <a:prstGeom prst="rect">
            <a:avLst/>
          </a:prstGeom>
          <a:noFill/>
        </p:spPr>
        <p:txBody>
          <a:bodyPr wrap="none">
            <a:spAutoFit/>
          </a:bodyPr>
          <a:lstStyle/>
          <a:p>
            <a:pPr algn="r">
              <a:defRPr sz="1400" b="1">
                <a:solidFill>
                  <a:srgbClr val="2E86AB"/>
                </a:solidFill>
              </a:defRPr>
            </a:pPr>
            <a:r>
              <a:t>NGSS: HS-ESS3-5, HS-ESS2-4</a:t>
            </a:r>
          </a:p>
          <a:p>
            <a:pPr algn="r">
              <a:defRPr sz="1200">
                <a:solidFill>
                  <a:srgbClr val="1A1A2E"/>
                </a:solidFill>
              </a:defRPr>
            </a:pPr>
            <a:r>
              <a:t>9th Grade — Level 2: Advanced</a:t>
            </a:r>
          </a:p>
        </p:txBody>
      </p:sp>
      <p:sp>
        <p:nvSpPr>
          <p:cNvPr id="15" name="TextBox 14"/>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1/9</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You Will Learn Today</a:t>
            </a:r>
          </a:p>
        </p:txBody>
      </p:sp>
      <p:sp>
        <p:nvSpPr>
          <p:cNvPr id="6" name="TextBox 5"/>
          <p:cNvSpPr txBox="1"/>
          <p:nvPr/>
        </p:nvSpPr>
        <p:spPr>
          <a:xfrm>
            <a:off x="457200" y="2011680"/>
            <a:ext cx="4114800" cy="4114800"/>
          </a:xfrm>
          <a:prstGeom prst="rect">
            <a:avLst/>
          </a:prstGeom>
          <a:noFill/>
        </p:spPr>
        <p:txBody>
          <a:bodyPr wrap="square">
            <a:spAutoFit/>
          </a:bodyPr>
          <a:lstStyle/>
          <a:p>
            <a:pPr>
              <a:defRPr sz="2000" b="1">
                <a:solidFill>
                  <a:srgbClr val="1A4780"/>
                </a:solidFill>
              </a:defRPr>
            </a:pPr>
            <a:r>
              <a:t>Learning Goals</a:t>
            </a:r>
          </a:p>
          <a:p>
            <a:pPr>
              <a:spcBef>
                <a:spcPts val="800"/>
              </a:spcBef>
              <a:defRPr sz="1600">
                <a:solidFill>
                  <a:srgbClr val="1A1A2E"/>
                </a:solidFill>
              </a:defRPr>
            </a:pPr>
            <a:r>
              <a:t>  *  Model how Earth's climate system contains multiple reinforcing feedback loops that can trigger tipping points</a:t>
            </a:r>
          </a:p>
          <a:p>
            <a:pPr>
              <a:spcBef>
                <a:spcPts val="800"/>
              </a:spcBef>
              <a:defRPr sz="1600">
                <a:solidFill>
                  <a:srgbClr val="1A1A2E"/>
                </a:solidFill>
              </a:defRPr>
            </a:pPr>
            <a:r>
              <a:t>  *  Explain the ice-albedo feedback mechanism and why it accelerates warming once activated</a:t>
            </a:r>
          </a:p>
          <a:p>
            <a:pPr>
              <a:spcBef>
                <a:spcPts val="800"/>
              </a:spcBef>
              <a:defRPr sz="1600">
                <a:solidFill>
                  <a:srgbClr val="1A1A2E"/>
                </a:solidFill>
              </a:defRPr>
            </a:pPr>
            <a:r>
              <a:t>  *  Identify threshold dynamics where small changes in input produce dramatically different system outcomes</a:t>
            </a:r>
          </a:p>
          <a:p>
            <a:pPr>
              <a:spcBef>
                <a:spcPts val="800"/>
              </a:spcBef>
              <a:defRPr sz="1600">
                <a:solidFill>
                  <a:srgbClr val="1A1A2E"/>
                </a:solidFill>
              </a:defRPr>
            </a:pPr>
            <a:r>
              <a:t>  *  Analyze how permafrost methane release creates a reinforcing loop independent of human emissions</a:t>
            </a:r>
          </a:p>
          <a:p>
            <a:pPr>
              <a:spcBef>
                <a:spcPts val="800"/>
              </a:spcBef>
              <a:defRPr sz="1600">
                <a:solidFill>
                  <a:srgbClr val="1A1A2E"/>
                </a:solidFill>
              </a:defRPr>
            </a:pPr>
            <a:r>
              <a:t>  *  Evaluate the scientific basis for climate tipping point warnings using model evidence</a:t>
            </a:r>
          </a:p>
        </p:txBody>
      </p:sp>
      <p:sp>
        <p:nvSpPr>
          <p:cNvPr id="7" name="TextBox 6"/>
          <p:cNvSpPr txBox="1"/>
          <p:nvPr/>
        </p:nvSpPr>
        <p:spPr>
          <a:xfrm>
            <a:off x="4754880" y="2011680"/>
            <a:ext cx="3931920" cy="4114800"/>
          </a:xfrm>
          <a:prstGeom prst="rect">
            <a:avLst/>
          </a:prstGeom>
          <a:noFill/>
        </p:spPr>
        <p:txBody>
          <a:bodyPr wrap="square">
            <a:spAutoFit/>
          </a:bodyPr>
          <a:lstStyle/>
          <a:p>
            <a:pPr>
              <a:defRPr sz="2000" b="1">
                <a:solidFill>
                  <a:srgbClr val="1A4780"/>
                </a:solidFill>
              </a:defRPr>
            </a:pPr>
            <a:r>
              <a:t>Key Vocabulary</a:t>
            </a:r>
          </a:p>
          <a:p>
            <a:pPr>
              <a:spcBef>
                <a:spcPts val="800"/>
              </a:spcBef>
              <a:defRPr sz="1500" b="1">
                <a:solidFill>
                  <a:srgbClr val="0D1B2A"/>
                </a:solidFill>
              </a:defRPr>
            </a:pPr>
            <a:r>
              <a:t>  Tipping Point</a:t>
            </a:r>
          </a:p>
          <a:p>
            <a:pPr>
              <a:defRPr sz="1300" i="1">
                <a:solidFill>
                  <a:srgbClr val="1A1A2E"/>
                </a:solidFill>
              </a:defRPr>
            </a:pPr>
            <a:r>
              <a:t>     A critical threshold in a system where a small additional change triggers a dramatic and often irreversible shift in the system's behavior</a:t>
            </a:r>
          </a:p>
          <a:p>
            <a:pPr>
              <a:spcBef>
                <a:spcPts val="800"/>
              </a:spcBef>
              <a:defRPr sz="1500" b="1">
                <a:solidFill>
                  <a:srgbClr val="0D1B2A"/>
                </a:solidFill>
              </a:defRPr>
            </a:pPr>
            <a:r>
              <a:t>  Albedo Effect</a:t>
            </a:r>
          </a:p>
          <a:p>
            <a:pPr>
              <a:defRPr sz="1300" i="1">
                <a:solidFill>
                  <a:srgbClr val="1A1A2E"/>
                </a:solidFill>
              </a:defRPr>
            </a:pPr>
            <a:r>
              <a:t>     The reflectivity of a surface — ice reflects 80-90% of solar radiation (high albedo) while ocean absorbs 90% (low albedo), creating a powerful feedback mechanism</a:t>
            </a:r>
          </a:p>
          <a:p>
            <a:pPr>
              <a:spcBef>
                <a:spcPts val="800"/>
              </a:spcBef>
              <a:defRPr sz="1500" b="1">
                <a:solidFill>
                  <a:srgbClr val="0D1B2A"/>
                </a:solidFill>
              </a:defRPr>
            </a:pPr>
            <a:r>
              <a:t>  Reinforcing Feedback</a:t>
            </a:r>
          </a:p>
          <a:p>
            <a:pPr>
              <a:defRPr sz="1300" i="1">
                <a:solidFill>
                  <a:srgbClr val="1A1A2E"/>
                </a:solidFill>
              </a:defRPr>
            </a:pPr>
            <a:r>
              <a:t>     A system loop where the output amplifies the original change — warming melts ice, which reduces albedo, which causes more warming</a:t>
            </a:r>
          </a:p>
          <a:p>
            <a:pPr>
              <a:spcBef>
                <a:spcPts val="800"/>
              </a:spcBef>
              <a:defRPr sz="1500" b="1">
                <a:solidFill>
                  <a:srgbClr val="0D1B2A"/>
                </a:solidFill>
              </a:defRPr>
            </a:pPr>
            <a:r>
              <a:t>  Permafrost</a:t>
            </a:r>
          </a:p>
          <a:p>
            <a:pPr>
              <a:defRPr sz="1300" i="1">
                <a:solidFill>
                  <a:srgbClr val="1A1A2E"/>
                </a:solidFill>
              </a:defRPr>
            </a:pPr>
            <a:r>
              <a:t>     Permanently frozen ground in Arctic regions that contains an estimated 1.5 trillion tons of carbon — twice what's currently in the atmosphere</a:t>
            </a:r>
          </a:p>
          <a:p>
            <a:pPr>
              <a:spcBef>
                <a:spcPts val="800"/>
              </a:spcBef>
              <a:defRPr sz="1500" b="1">
                <a:solidFill>
                  <a:srgbClr val="0D1B2A"/>
                </a:solidFill>
              </a:defRPr>
            </a:pPr>
            <a:r>
              <a:t>  Threshold Dynamics</a:t>
            </a:r>
          </a:p>
          <a:p>
            <a:pPr>
              <a:defRPr sz="1300" i="1">
                <a:solidFill>
                  <a:srgbClr val="1A1A2E"/>
                </a:solidFill>
              </a:defRPr>
            </a:pPr>
            <a:r>
              <a:t>     System behavior where outcomes are relatively stable until a critical value is crossed, then change rapidly and may become irreversible</a:t>
            </a:r>
          </a:p>
          <a:p>
            <a:pPr>
              <a:spcBef>
                <a:spcPts val="800"/>
              </a:spcBef>
              <a:defRPr sz="1500" b="1">
                <a:solidFill>
                  <a:srgbClr val="0D1B2A"/>
                </a:solidFill>
              </a:defRPr>
            </a:pPr>
            <a:r>
              <a:t>  Thermal Inertia</a:t>
            </a:r>
          </a:p>
          <a:p>
            <a:pPr>
              <a:defRPr sz="1300" i="1">
                <a:solidFill>
                  <a:srgbClr val="1A1A2E"/>
                </a:solidFill>
              </a:defRPr>
            </a:pPr>
            <a:r>
              <a:t>     The tendency of oceans and large systems to resist temperature change — creating a time delay between cause and effect that masks the true trajectory</a:t>
            </a:r>
          </a:p>
        </p:txBody>
      </p:sp>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2/9</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The Big Question</a:t>
            </a:r>
          </a:p>
        </p:txBody>
      </p:sp>
      <p:sp>
        <p:nvSpPr>
          <p:cNvPr id="6" name="TextBox 5"/>
          <p:cNvSpPr txBox="1"/>
          <p:nvPr/>
        </p:nvSpPr>
        <p:spPr>
          <a:xfrm>
            <a:off x="731520" y="2011680"/>
            <a:ext cx="7680960" cy="914400"/>
          </a:xfrm>
          <a:prstGeom prst="rect">
            <a:avLst/>
          </a:prstGeom>
          <a:noFill/>
        </p:spPr>
        <p:txBody>
          <a:bodyPr wrap="square">
            <a:spAutoFit/>
          </a:bodyPr>
          <a:lstStyle/>
          <a:p>
            <a:pPr algn="ctr">
              <a:defRPr sz="2600" b="1">
                <a:solidFill>
                  <a:srgbClr val="1A4780"/>
                </a:solidFill>
              </a:defRPr>
            </a:pPr>
            <a:r>
              <a:t>Is there a temperature where Earth's climate spirals out of control — and are we close to it?</a:t>
            </a:r>
          </a:p>
        </p:txBody>
      </p:sp>
      <p:sp>
        <p:nvSpPr>
          <p:cNvPr id="7" name="TextBox 6"/>
          <p:cNvSpPr txBox="1"/>
          <p:nvPr/>
        </p:nvSpPr>
        <p:spPr>
          <a:xfrm>
            <a:off x="731520" y="3108960"/>
            <a:ext cx="4114800" cy="1371600"/>
          </a:xfrm>
          <a:prstGeom prst="rect">
            <a:avLst/>
          </a:prstGeom>
          <a:noFill/>
        </p:spPr>
        <p:txBody>
          <a:bodyPr wrap="square">
            <a:spAutoFit/>
          </a:bodyPr>
          <a:lstStyle/>
          <a:p>
            <a:pPr>
              <a:defRPr sz="1600">
                <a:solidFill>
                  <a:srgbClr val="1A1A2E"/>
                </a:solidFill>
              </a:defRPr>
            </a:pPr>
            <a:r>
              <a:t>When Earth's Climate System Crosses a Threshold It Can't Come Back From. Today we'll build a MODEL to discover the answer!</a:t>
            </a:r>
          </a:p>
        </p:txBody>
      </p:sp>
      <p:pic>
        <p:nvPicPr>
          <p:cNvPr id="8" name="Picture 7" descr="G09L2-L02-landscape.png"/>
          <p:cNvPicPr>
            <a:picLocks noChangeAspect="1"/>
          </p:cNvPicPr>
          <p:nvPr/>
        </p:nvPicPr>
        <p:blipFill>
          <a:blip r:embed="rId2"/>
          <a:stretch>
            <a:fillRect/>
          </a:stretch>
        </p:blipFill>
        <p:spPr>
          <a:xfrm>
            <a:off x="5303520" y="292608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3/9</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Today We Will Build a Model!</a:t>
            </a:r>
          </a:p>
        </p:txBody>
      </p:sp>
      <p:sp>
        <p:nvSpPr>
          <p:cNvPr id="6" name="TextBox 5"/>
          <p:cNvSpPr txBox="1"/>
          <p:nvPr/>
        </p:nvSpPr>
        <p:spPr>
          <a:xfrm>
            <a:off x="548640" y="1920240"/>
            <a:ext cx="4754880" cy="4114800"/>
          </a:xfrm>
          <a:prstGeom prst="rect">
            <a:avLst/>
          </a:prstGeom>
          <a:noFill/>
        </p:spPr>
        <p:txBody>
          <a:bodyPr wrap="square">
            <a:spAutoFit/>
          </a:bodyPr>
          <a:lstStyle/>
          <a:p>
            <a:pPr>
              <a:defRPr sz="1600" i="1">
                <a:solidFill>
                  <a:srgbClr val="2E86AB"/>
                </a:solidFill>
              </a:defRPr>
            </a:pPr>
            <a:r>
              <a:t>A model helps us understand complex systems!</a:t>
            </a:r>
          </a:p>
          <a:p>
            <a:pPr>
              <a:spcBef>
                <a:spcPts val="1000"/>
              </a:spcBef>
              <a:defRPr sz="1700" b="1">
                <a:solidFill>
                  <a:srgbClr val="1A4780"/>
                </a:solidFill>
              </a:defRPr>
            </a:pPr>
            <a:r>
              <a:t>1. LOCATE</a:t>
            </a:r>
          </a:p>
          <a:p>
            <a:pPr>
              <a:defRPr sz="1400">
                <a:solidFill>
                  <a:srgbClr val="1A1A2E"/>
                </a:solidFill>
              </a:defRPr>
            </a:pPr>
            <a:r>
              <a:t>     Identify the COMPONENTS (parts) of the system</a:t>
            </a:r>
          </a:p>
          <a:p>
            <a:pPr>
              <a:spcBef>
                <a:spcPts val="1000"/>
              </a:spcBef>
              <a:defRPr sz="1700" b="1">
                <a:solidFill>
                  <a:srgbClr val="1A4780"/>
                </a:solidFill>
              </a:defRPr>
            </a:pPr>
            <a:r>
              <a:t>2. ESTABLISH</a:t>
            </a:r>
          </a:p>
          <a:p>
            <a:pPr>
              <a:defRPr sz="1400">
                <a:solidFill>
                  <a:srgbClr val="1A1A2E"/>
                </a:solidFill>
              </a:defRPr>
            </a:pPr>
            <a:r>
              <a:t>     Connect them with RELATIONSHIPS (+ or -)</a:t>
            </a:r>
          </a:p>
          <a:p>
            <a:pPr>
              <a:spcBef>
                <a:spcPts val="1000"/>
              </a:spcBef>
              <a:defRPr sz="1700" b="1">
                <a:solidFill>
                  <a:srgbClr val="1A4780"/>
                </a:solidFill>
              </a:defRPr>
            </a:pPr>
            <a:r>
              <a:t>3. VISUALIZE</a:t>
            </a:r>
          </a:p>
          <a:p>
            <a:pPr>
              <a:defRPr sz="1400">
                <a:solidFill>
                  <a:srgbClr val="1A1A2E"/>
                </a:solidFill>
              </a:defRPr>
            </a:pPr>
            <a:r>
              <a:t>     Build your model in ModelIt!</a:t>
            </a:r>
          </a:p>
          <a:p>
            <a:pPr>
              <a:spcBef>
                <a:spcPts val="1000"/>
              </a:spcBef>
              <a:defRPr sz="1700" b="1">
                <a:solidFill>
                  <a:srgbClr val="1A4780"/>
                </a:solidFill>
              </a:defRPr>
            </a:pPr>
            <a:r>
              <a:t>4. EVALUATE</a:t>
            </a:r>
          </a:p>
          <a:p>
            <a:pPr>
              <a:defRPr sz="1400">
                <a:solidFill>
                  <a:srgbClr val="1A1A2E"/>
                </a:solidFill>
              </a:defRPr>
            </a:pPr>
            <a:r>
              <a:t>     Run SIMULATIONS to test scenarios</a:t>
            </a:r>
          </a:p>
          <a:p>
            <a:pPr>
              <a:spcBef>
                <a:spcPts val="1000"/>
              </a:spcBef>
              <a:defRPr sz="1700" b="1">
                <a:solidFill>
                  <a:srgbClr val="1A4780"/>
                </a:solidFill>
              </a:defRPr>
            </a:pPr>
            <a:r>
              <a:t>5. REVISE</a:t>
            </a:r>
          </a:p>
          <a:p>
            <a:pPr>
              <a:defRPr sz="1400">
                <a:solidFill>
                  <a:srgbClr val="1A1A2E"/>
                </a:solidFill>
              </a:defRPr>
            </a:pPr>
            <a:r>
              <a:t>     Improve your model based on evidence</a:t>
            </a:r>
          </a:p>
        </p:txBody>
      </p:sp>
      <p:pic>
        <p:nvPicPr>
          <p:cNvPr id="7" name="Picture 6" descr="G09L2-L02-modeling.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4/9</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1: Sort the Components</a:t>
            </a:r>
          </a:p>
        </p:txBody>
      </p:sp>
      <p:sp>
        <p:nvSpPr>
          <p:cNvPr id="6" name="TextBox 5"/>
          <p:cNvSpPr txBox="1"/>
          <p:nvPr/>
        </p:nvSpPr>
        <p:spPr>
          <a:xfrm>
            <a:off x="548640" y="1920240"/>
            <a:ext cx="4389120" cy="914400"/>
          </a:xfrm>
          <a:prstGeom prst="rect">
            <a:avLst/>
          </a:prstGeom>
          <a:noFill/>
        </p:spPr>
        <p:txBody>
          <a:bodyPr wrap="square">
            <a:spAutoFit/>
          </a:bodyPr>
          <a:lstStyle/>
          <a:p>
            <a:pPr>
              <a:defRPr sz="1500">
                <a:solidFill>
                  <a:srgbClr val="1A1A2E"/>
                </a:solidFill>
              </a:defRPr>
            </a:pPr>
            <a:r>
              <a:t>Sort these components into EXTERNAL (inputs from outside) and INTERNAL (inside the system):</a:t>
            </a:r>
          </a:p>
        </p:txBody>
      </p:sp>
      <p:sp>
        <p:nvSpPr>
          <p:cNvPr id="7" name="TextBox 6"/>
          <p:cNvSpPr txBox="1"/>
          <p:nvPr/>
        </p:nvSpPr>
        <p:spPr>
          <a:xfrm>
            <a:off x="548640" y="2743200"/>
            <a:ext cx="4389120" cy="2286000"/>
          </a:xfrm>
          <a:prstGeom prst="rect">
            <a:avLst/>
          </a:prstGeom>
          <a:noFill/>
        </p:spPr>
        <p:txBody>
          <a:bodyPr wrap="square">
            <a:spAutoFit/>
          </a:bodyPr>
          <a:lstStyle/>
          <a:p>
            <a:pPr>
              <a:defRPr sz="1800" b="1">
                <a:solidFill>
                  <a:srgbClr val="1A4780"/>
                </a:solidFill>
              </a:defRPr>
            </a:pPr>
            <a:r>
              <a:t>Your Components:</a:t>
            </a:r>
          </a:p>
          <a:p>
            <a:pPr>
              <a:spcBef>
                <a:spcPts val="600"/>
              </a:spcBef>
              <a:defRPr sz="1600"/>
            </a:pPr>
            <a:r>
              <a:t>     *  CO2 Emissions</a:t>
            </a:r>
          </a:p>
          <a:p>
            <a:pPr>
              <a:spcBef>
                <a:spcPts val="600"/>
              </a:spcBef>
              <a:defRPr sz="1600"/>
            </a:pPr>
            <a:r>
              <a:t>     *  Global Temperature</a:t>
            </a:r>
          </a:p>
          <a:p>
            <a:pPr>
              <a:spcBef>
                <a:spcPts val="600"/>
              </a:spcBef>
              <a:defRPr sz="1600"/>
            </a:pPr>
            <a:r>
              <a:t>     *  Ice Cover</a:t>
            </a:r>
          </a:p>
          <a:p>
            <a:pPr>
              <a:spcBef>
                <a:spcPts val="600"/>
              </a:spcBef>
              <a:defRPr sz="1600"/>
            </a:pPr>
            <a:r>
              <a:t>     *  Albedo Effect</a:t>
            </a:r>
          </a:p>
          <a:p>
            <a:pPr>
              <a:spcBef>
                <a:spcPts val="600"/>
              </a:spcBef>
              <a:defRPr sz="1600"/>
            </a:pPr>
            <a:r>
              <a:t>     *  Permafrost Methane Release</a:t>
            </a:r>
          </a:p>
          <a:p>
            <a:pPr>
              <a:spcBef>
                <a:spcPts val="600"/>
              </a:spcBef>
              <a:defRPr sz="1600"/>
            </a:pPr>
            <a:r>
              <a:t>     *  Sea Level</a:t>
            </a:r>
          </a:p>
          <a:p>
            <a:pPr>
              <a:spcBef>
                <a:spcPts val="600"/>
              </a:spcBef>
              <a:defRPr sz="1600"/>
            </a:pPr>
            <a:r>
              <a:t>     *  Ocean Heat Absorption</a:t>
            </a:r>
          </a:p>
        </p:txBody>
      </p:sp>
      <p:sp>
        <p:nvSpPr>
          <p:cNvPr id="8" name="TextBox 7"/>
          <p:cNvSpPr txBox="1"/>
          <p:nvPr/>
        </p:nvSpPr>
        <p:spPr>
          <a:xfrm>
            <a:off x="548640" y="5029200"/>
            <a:ext cx="4389120" cy="914400"/>
          </a:xfrm>
          <a:prstGeom prst="rect">
            <a:avLst/>
          </a:prstGeom>
          <a:noFill/>
        </p:spPr>
        <p:txBody>
          <a:bodyPr wrap="square">
            <a:spAutoFit/>
          </a:bodyPr>
          <a:lstStyle/>
          <a:p>
            <a:pPr>
              <a:defRPr sz="1400" i="1">
                <a:solidFill>
                  <a:srgbClr val="2E86AB"/>
                </a:solidFill>
              </a:defRPr>
            </a:pPr>
            <a:r>
              <a:t>Think: Which components can we control? Which happen on their own?</a:t>
            </a:r>
          </a:p>
        </p:txBody>
      </p:sp>
      <p:pic>
        <p:nvPicPr>
          <p:cNvPr id="9" name="Picture 8" descr="G09L2-L02-discussion.png"/>
          <p:cNvPicPr>
            <a:picLocks noChangeAspect="1"/>
          </p:cNvPicPr>
          <p:nvPr/>
        </p:nvPicPr>
        <p:blipFill>
          <a:blip r:embed="rId2"/>
          <a:stretch>
            <a:fillRect/>
          </a:stretch>
        </p:blipFill>
        <p:spPr>
          <a:xfrm>
            <a:off x="5212079" y="1920240"/>
            <a:ext cx="3474720" cy="3474720"/>
          </a:xfrm>
          <a:prstGeom prst="rect">
            <a:avLst/>
          </a:prstGeom>
        </p:spPr>
      </p:pic>
      <p:sp>
        <p:nvSpPr>
          <p:cNvPr id="10" name="TextBox 9"/>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5/9</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2: Connect with Arrows</a:t>
            </a:r>
          </a:p>
        </p:txBody>
      </p:sp>
      <p:sp>
        <p:nvSpPr>
          <p:cNvPr id="6" name="TextBox 5"/>
          <p:cNvSpPr txBox="1"/>
          <p:nvPr/>
        </p:nvSpPr>
        <p:spPr>
          <a:xfrm>
            <a:off x="457200" y="1920240"/>
            <a:ext cx="5029200" cy="2743200"/>
          </a:xfrm>
          <a:prstGeom prst="rect">
            <a:avLst/>
          </a:prstGeom>
          <a:noFill/>
        </p:spPr>
        <p:txBody>
          <a:bodyPr wrap="square">
            <a:spAutoFit/>
          </a:bodyPr>
          <a:lstStyle/>
          <a:p>
            <a:pPr>
              <a:defRPr sz="1700"/>
            </a:pPr>
            <a:r>
              <a:t>Draw arrows to show HOW components affect each other:</a:t>
            </a:r>
          </a:p>
          <a:p>
            <a:pPr>
              <a:spcBef>
                <a:spcPts val="1400"/>
              </a:spcBef>
              <a:defRPr sz="1600" b="1">
                <a:solidFill>
                  <a:srgbClr val="228B22"/>
                </a:solidFill>
              </a:defRPr>
            </a:pPr>
            <a:r>
              <a:t>(+) POSITIVE Relationship</a:t>
            </a:r>
          </a:p>
          <a:p>
            <a:pPr>
              <a:defRPr sz="1400"/>
            </a:pPr>
            <a:r>
              <a:t>     When one goes UP, the other goes UP too</a:t>
            </a:r>
          </a:p>
          <a:p>
            <a:pPr>
              <a:spcBef>
                <a:spcPts val="1400"/>
              </a:spcBef>
              <a:defRPr sz="1600" b="1">
                <a:solidFill>
                  <a:srgbClr val="DC143C"/>
                </a:solidFill>
              </a:defRPr>
            </a:pPr>
            <a:r>
              <a:t>(-) NEGATIVE Relationship</a:t>
            </a:r>
          </a:p>
          <a:p>
            <a:pPr>
              <a:defRPr sz="1400"/>
            </a:pPr>
            <a:r>
              <a:t>     When one goes UP, the other goes DOWN</a:t>
            </a:r>
          </a:p>
        </p:txBody>
      </p:sp>
      <p:sp>
        <p:nvSpPr>
          <p:cNvPr id="7" name="TextBox 6"/>
          <p:cNvSpPr txBox="1"/>
          <p:nvPr/>
        </p:nvSpPr>
        <p:spPr>
          <a:xfrm>
            <a:off x="457200" y="4754880"/>
            <a:ext cx="5029200" cy="1371600"/>
          </a:xfrm>
          <a:prstGeom prst="rect">
            <a:avLst/>
          </a:prstGeom>
          <a:noFill/>
        </p:spPr>
        <p:txBody>
          <a:bodyPr wrap="square">
            <a:spAutoFit/>
          </a:bodyPr>
          <a:lstStyle/>
          <a:p>
            <a:pPr>
              <a:defRPr sz="1600" b="1">
                <a:solidFill>
                  <a:srgbClr val="1A4780"/>
                </a:solidFill>
              </a:defRPr>
            </a:pPr>
            <a:r>
              <a:t>Think About It:</a:t>
            </a:r>
          </a:p>
          <a:p>
            <a:pPr>
              <a:spcBef>
                <a:spcPts val="600"/>
              </a:spcBef>
              <a:defRPr sz="1500" i="1"/>
            </a:pPr>
            <a:r>
              <a:t>If melting ice reduces Earth's reflectivity, which causes more warming, which melts more ice — what kind of feedback loop is this? Now add permafrost: warming thaws permafrost, releasing methane (a greenhouse gas 80x more potent than CO2), which causes more warming. How many reinforcing loops can you find in this system?</a:t>
            </a:r>
          </a:p>
        </p:txBody>
      </p:sp>
      <p:pic>
        <p:nvPicPr>
          <p:cNvPr id="8" name="Picture 7" descr="G09L2-L02-discussion.png"/>
          <p:cNvPicPr>
            <a:picLocks noChangeAspect="1"/>
          </p:cNvPicPr>
          <p:nvPr/>
        </p:nvPicPr>
        <p:blipFill>
          <a:blip r:embed="rId2"/>
          <a:stretch>
            <a:fillRect/>
          </a:stretch>
        </p:blipFill>
        <p:spPr>
          <a:xfrm>
            <a:off x="5577840" y="228600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6/9</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3: Run the Simulation!</a:t>
            </a:r>
          </a:p>
        </p:txBody>
      </p:sp>
      <p:sp>
        <p:nvSpPr>
          <p:cNvPr id="6" name="TextBox 5"/>
          <p:cNvSpPr txBox="1"/>
          <p:nvPr/>
        </p:nvSpPr>
        <p:spPr>
          <a:xfrm>
            <a:off x="457200" y="1920240"/>
            <a:ext cx="4572000" cy="3657600"/>
          </a:xfrm>
          <a:prstGeom prst="rect">
            <a:avLst/>
          </a:prstGeom>
          <a:noFill/>
        </p:spPr>
        <p:txBody>
          <a:bodyPr wrap="square">
            <a:spAutoFit/>
          </a:bodyPr>
          <a:lstStyle/>
          <a:p>
            <a:pPr>
              <a:defRPr sz="1800" b="1">
                <a:solidFill>
                  <a:srgbClr val="1A4780"/>
                </a:solidFill>
              </a:defRPr>
            </a:pPr>
            <a:r>
              <a:t>Test these scenarios in ModelIt!</a:t>
            </a:r>
          </a:p>
          <a:p>
            <a:pPr>
              <a:spcBef>
                <a:spcPts val="1200"/>
              </a:spcBef>
              <a:defRPr sz="1600" b="1"/>
            </a:pPr>
            <a:r>
              <a:t>Below Tipping Point</a:t>
            </a:r>
          </a:p>
          <a:p>
            <a:pPr>
              <a:defRPr sz="1400"/>
            </a:pPr>
            <a:r>
              <a:t>     Set CO2 Emissions to moderate levels and observe system behavior — does it stabilize or accelerate?</a:t>
            </a:r>
          </a:p>
          <a:p>
            <a:pPr>
              <a:spcBef>
                <a:spcPts val="1200"/>
              </a:spcBef>
              <a:defRPr sz="1600" b="1"/>
            </a:pPr>
            <a:r>
              <a:t>At the Tipping Point</a:t>
            </a:r>
          </a:p>
          <a:p>
            <a:pPr>
              <a:defRPr sz="1400"/>
            </a:pPr>
            <a:r>
              <a:t>     Gradually increase CO2 Emissions until the system behavior changes dramatically — identify the threshold</a:t>
            </a:r>
          </a:p>
          <a:p>
            <a:pPr>
              <a:spcBef>
                <a:spcPts val="1200"/>
              </a:spcBef>
              <a:defRPr sz="1600" b="1"/>
            </a:pPr>
            <a:r>
              <a:t>Past the Tipping Point</a:t>
            </a:r>
          </a:p>
          <a:p>
            <a:pPr>
              <a:defRPr sz="1400"/>
            </a:pPr>
            <a:r>
              <a:t>     Set CO2 Emissions high enough to trigger the ice-albedo feedback loop and observe cascading effects</a:t>
            </a:r>
          </a:p>
          <a:p>
            <a:pPr>
              <a:spcBef>
                <a:spcPts val="1200"/>
              </a:spcBef>
              <a:defRPr sz="1600" b="1"/>
            </a:pPr>
            <a:r>
              <a:t>Emissions Reduction</a:t>
            </a:r>
          </a:p>
          <a:p>
            <a:pPr>
              <a:defRPr sz="1400"/>
            </a:pPr>
            <a:r>
              <a:t>     After triggering the tipping point, reduce CO2 Emissions to zero — does the system recover?</a:t>
            </a:r>
          </a:p>
          <a:p>
            <a:br/>
            <a:pPr>
              <a:spcBef>
                <a:spcPts val="1600"/>
              </a:spcBef>
              <a:defRPr sz="1600" b="1">
                <a:solidFill>
                  <a:srgbClr val="2E86AB"/>
                </a:solidFill>
              </a:defRPr>
            </a:pPr>
            <a:r>
              <a:t>Watch the activity graphs change!</a:t>
            </a:r>
          </a:p>
        </p:txBody>
      </p:sp>
      <p:sp>
        <p:nvSpPr>
          <p:cNvPr id="7" name="Rounded Rectangle 6"/>
          <p:cNvSpPr/>
          <p:nvPr/>
        </p:nvSpPr>
        <p:spPr>
          <a:xfrm>
            <a:off x="4846320" y="1920240"/>
            <a:ext cx="3931920" cy="3840480"/>
          </a:xfrm>
          <a:prstGeom prst="roundRect">
            <a:avLst/>
          </a:prstGeom>
          <a:solidFill>
            <a:srgbClr val="F0F5FA"/>
          </a:solidFill>
          <a:ln>
            <a:solidFill>
              <a:srgbClr val="2E86AB"/>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TextBox 7"/>
          <p:cNvSpPr txBox="1"/>
          <p:nvPr/>
        </p:nvSpPr>
        <p:spPr>
          <a:xfrm>
            <a:off x="5029200" y="3657600"/>
            <a:ext cx="3566160" cy="914400"/>
          </a:xfrm>
          <a:prstGeom prst="rect">
            <a:avLst/>
          </a:prstGeom>
          <a:noFill/>
        </p:spPr>
        <p:txBody>
          <a:bodyPr wrap="none">
            <a:spAutoFit/>
          </a:bodyPr>
          <a:lstStyle/>
          <a:p>
            <a:pPr algn="ctr">
              <a:defRPr sz="1100" i="1">
                <a:solidFill>
                  <a:srgbClr val="666666"/>
                </a:solidFill>
              </a:defRPr>
            </a:pPr>
            <a:r>
              <a:t>[ModelIt Platform Screenshot - Simulation Results Graph]</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7/9</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Did We Discover?</a:t>
            </a:r>
          </a:p>
        </p:txBody>
      </p:sp>
      <p:sp>
        <p:nvSpPr>
          <p:cNvPr id="6" name="TextBox 5"/>
          <p:cNvSpPr txBox="1"/>
          <p:nvPr/>
        </p:nvSpPr>
        <p:spPr>
          <a:xfrm>
            <a:off x="548640" y="1920240"/>
            <a:ext cx="5029200" cy="4114800"/>
          </a:xfrm>
          <a:prstGeom prst="rect">
            <a:avLst/>
          </a:prstGeom>
          <a:noFill/>
        </p:spPr>
        <p:txBody>
          <a:bodyPr wrap="square">
            <a:spAutoFit/>
          </a:bodyPr>
          <a:lstStyle/>
          <a:p>
            <a:pPr>
              <a:defRPr sz="1800" b="1">
                <a:solidFill>
                  <a:srgbClr val="1A4780"/>
                </a:solidFill>
              </a:defRPr>
            </a:pPr>
            <a:r>
              <a:t>Our Model Showed Us:</a:t>
            </a:r>
          </a:p>
          <a:p>
            <a:pPr>
              <a:spcBef>
                <a:spcPts val="1000"/>
              </a:spcBef>
              <a:defRPr sz="1500">
                <a:solidFill>
                  <a:srgbClr val="1A1A2E"/>
                </a:solidFill>
              </a:defRPr>
            </a:pPr>
            <a:r>
              <a:t>  *  The climate system has multiple reinforcing feedback loops that can activate simultaneously, creating cascading tipping points</a:t>
            </a:r>
          </a:p>
          <a:p>
            <a:pPr>
              <a:spcBef>
                <a:spcPts val="1000"/>
              </a:spcBef>
              <a:defRPr sz="1500">
                <a:solidFill>
                  <a:srgbClr val="1A1A2E"/>
                </a:solidFill>
              </a:defRPr>
            </a:pPr>
            <a:r>
              <a:t>  *  The ice-albedo feedback loop means that once ice loss passes a threshold, warming accelerates even without additional CO2 emissions</a:t>
            </a:r>
          </a:p>
          <a:p>
            <a:pPr>
              <a:spcBef>
                <a:spcPts val="1000"/>
              </a:spcBef>
              <a:defRPr sz="1500">
                <a:solidFill>
                  <a:srgbClr val="1A1A2E"/>
                </a:solidFill>
              </a:defRPr>
            </a:pPr>
            <a:r>
              <a:t>  *  Permafrost thawing creates a second reinforcing loop that is independent of human emissions — once it starts, we can't stop it by reducing our emissions alone</a:t>
            </a:r>
          </a:p>
          <a:p>
            <a:pPr>
              <a:spcBef>
                <a:spcPts val="1000"/>
              </a:spcBef>
              <a:defRPr sz="1500">
                <a:solidFill>
                  <a:srgbClr val="1A1A2E"/>
                </a:solidFill>
              </a:defRPr>
            </a:pPr>
            <a:r>
              <a:t>  *  Thermal inertia means the full effects of today's emissions won't be felt for decades — the system has a dangerous time delay</a:t>
            </a:r>
          </a:p>
          <a:p>
            <a:pPr>
              <a:spcBef>
                <a:spcPts val="1000"/>
              </a:spcBef>
              <a:defRPr sz="1500">
                <a:solidFill>
                  <a:srgbClr val="1A1A2E"/>
                </a:solidFill>
              </a:defRPr>
            </a:pPr>
            <a:r>
              <a:t>  *  Some tipping points are irreversible on human timescales — even eliminating all emissions may not restore the system</a:t>
            </a:r>
          </a:p>
          <a:p>
            <a:pPr>
              <a:spcBef>
                <a:spcPts val="1000"/>
              </a:spcBef>
              <a:defRPr sz="1500">
                <a:solidFill>
                  <a:srgbClr val="1A1A2E"/>
                </a:solidFill>
              </a:defRPr>
            </a:pPr>
            <a:r>
              <a:t>  *  Ocean heat absorption has been masking the true rate of warming, but oceans are approaching their capacity to continue absorbing excess heat</a:t>
            </a:r>
          </a:p>
        </p:txBody>
      </p:sp>
      <p:sp>
        <p:nvSpPr>
          <p:cNvPr id="7" name="TextBox 6"/>
          <p:cNvSpPr txBox="1"/>
          <p:nvPr/>
        </p:nvSpPr>
        <p:spPr>
          <a:xfrm>
            <a:off x="548640" y="5029200"/>
            <a:ext cx="5029200" cy="1097280"/>
          </a:xfrm>
          <a:prstGeom prst="rect">
            <a:avLst/>
          </a:prstGeom>
          <a:noFill/>
        </p:spPr>
        <p:txBody>
          <a:bodyPr wrap="square">
            <a:spAutoFit/>
          </a:bodyPr>
          <a:lstStyle/>
          <a:p>
            <a:pPr>
              <a:defRPr sz="1300" i="1">
                <a:solidFill>
                  <a:srgbClr val="2E86AB"/>
                </a:solidFill>
              </a:defRPr>
            </a:pPr>
            <a:r>
              <a:t>Answer: Earth's climate system contains multiple reinforcing feedback loops that can trigger tipping points — thresholds where the system shifts from gradual change to rapid, potentially irreversible transformation. The ice-albedo loop (melting ice reduces reflectivity, causing more warming, causing more melting) and the permafrost methane loop (warming releases methane, causing more warming, releasing more methane) can cascade into each other. Scientists estimate the critical threshold is around 1.5-2.0°C above pre-industrial levels — and we're already at 1.1°C. The terrifying truth is that once crossed, some tipping points cannot be reversed even if we eliminate all emissions.</a:t>
            </a:r>
          </a:p>
        </p:txBody>
      </p:sp>
      <p:pic>
        <p:nvPicPr>
          <p:cNvPr id="8" name="Picture 7" descr="G09L2-L02-cover.png"/>
          <p:cNvPicPr>
            <a:picLocks noChangeAspect="1"/>
          </p:cNvPicPr>
          <p:nvPr/>
        </p:nvPicPr>
        <p:blipFill>
          <a:blip r:embed="rId2"/>
          <a:stretch>
            <a:fillRect/>
          </a:stretch>
        </p:blipFill>
        <p:spPr>
          <a:xfrm>
            <a:off x="5806440" y="2286000"/>
            <a:ext cx="2743200" cy="274320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8/9</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200" b="1">
                <a:solidFill>
                  <a:srgbClr val="0D1B2A"/>
                </a:solidFill>
              </a:defRPr>
            </a:pPr>
            <a:r>
              <a:t>STEM Challenge: Design a Climate Tipping Point Data Dashboard</a:t>
            </a:r>
          </a:p>
        </p:txBody>
      </p:sp>
      <p:sp>
        <p:nvSpPr>
          <p:cNvPr id="6" name="TextBox 5"/>
          <p:cNvSpPr txBox="1"/>
          <p:nvPr/>
        </p:nvSpPr>
        <p:spPr>
          <a:xfrm>
            <a:off x="548640" y="1920240"/>
            <a:ext cx="4754880" cy="4114800"/>
          </a:xfrm>
          <a:prstGeom prst="rect">
            <a:avLst/>
          </a:prstGeom>
          <a:noFill/>
        </p:spPr>
        <p:txBody>
          <a:bodyPr wrap="square">
            <a:spAutoFit/>
          </a:bodyPr>
          <a:lstStyle/>
          <a:p>
            <a:pPr>
              <a:defRPr sz="1800" b="1">
                <a:solidFill>
                  <a:srgbClr val="E67E22"/>
                </a:solidFill>
              </a:defRPr>
            </a:pPr>
            <a:r>
              <a:t>YOUR ENGINEERING MISSION</a:t>
            </a:r>
          </a:p>
          <a:p>
            <a:pPr>
              <a:spcBef>
                <a:spcPts val="1000"/>
              </a:spcBef>
              <a:defRPr sz="1400"/>
            </a:pPr>
            <a:r>
              <a:t>Create an interactive data dashboard that visualizes the key climate tipping points, shows where we currently stand relative to each threshold, and communicates the urgency and irreversibility of crossing these points.</a:t>
            </a:r>
          </a:p>
          <a:p>
            <a:br/>
            <a:pPr>
              <a:spcBef>
                <a:spcPts val="1000"/>
              </a:spcBef>
              <a:defRPr sz="1600" b="1">
                <a:solidFill>
                  <a:srgbClr val="1A4780"/>
                </a:solidFill>
              </a:defRPr>
            </a:pPr>
            <a:r>
              <a:t>The Challenge:</a:t>
            </a:r>
          </a:p>
          <a:p>
            <a:pPr>
              <a:defRPr sz="1400"/>
            </a:pPr>
            <a:r>
              <a:t>A city government is making decisions about climate policy and needs a clear, visual tool that shows elected officials — who are not scientists — exactly what climate tipping points are, how close we are to them, and what happens if we cross them. Your team has been hired to build this dashboard using your model data.</a:t>
            </a:r>
          </a:p>
          <a:p>
            <a:br/>
            <a:pPr>
              <a:spcBef>
                <a:spcPts val="1000"/>
              </a:spcBef>
              <a:defRPr sz="1600" b="1">
                <a:solidFill>
                  <a:srgbClr val="1A4780"/>
                </a:solidFill>
              </a:defRPr>
            </a:pPr>
            <a:r>
              <a:t>Think Like an Engineer:</a:t>
            </a:r>
          </a:p>
          <a:p>
            <a:pPr>
              <a:spcBef>
                <a:spcPts val="400"/>
              </a:spcBef>
              <a:defRPr sz="1300"/>
            </a:pPr>
            <a:r>
              <a:t>     *  Which tipping point in your model is we closest to crossing, and what data supports this?</a:t>
            </a:r>
          </a:p>
          <a:p>
            <a:pPr>
              <a:spcBef>
                <a:spcPts val="400"/>
              </a:spcBef>
              <a:defRPr sz="1300"/>
            </a:pPr>
            <a:r>
              <a:t>     *  How can you visualize the difference between reversible and irreversible tipping points?</a:t>
            </a:r>
          </a:p>
          <a:p>
            <a:pPr>
              <a:spcBef>
                <a:spcPts val="400"/>
              </a:spcBef>
              <a:defRPr sz="1300"/>
            </a:pPr>
            <a:r>
              <a:t>     *  What is the most important single number or threshold that a policymaker needs to understand?</a:t>
            </a:r>
          </a:p>
        </p:txBody>
      </p:sp>
      <p:pic>
        <p:nvPicPr>
          <p:cNvPr id="7" name="Picture 6" descr="G09L2-L02-stem.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457200" y="5760720"/>
            <a:ext cx="8229600" cy="868680"/>
          </a:xfrm>
          <a:prstGeom prst="rect">
            <a:avLst/>
          </a:prstGeom>
          <a:solidFill>
            <a:srgbClr val="1A237E"/>
          </a:solidFill>
        </p:spPr>
        <p:txBody>
          <a:bodyPr wrap="square" lIns="101600" rIns="101600" tIns="50800" bIns="50800">
            <a:spAutoFit/>
          </a:bodyPr>
          <a:lstStyle/>
          <a:p>
            <a:pPr>
              <a:defRPr sz="1100" b="1">
                <a:solidFill>
                  <a:srgbClr val="FFA500"/>
                </a:solidFill>
              </a:defRPr>
            </a:pPr>
            <a:r>
              <a:t>REAL CAREER CONNECTION:  </a:t>
            </a:r>
            <a:r>
              <a:rPr sz="1100" b="0">
                <a:solidFill>
                  <a:srgbClr val="FFFFFF"/>
                </a:solidFill>
              </a:rPr>
              <a:t>Climate Scientists and Earth System Modelers build computational models of global climate systems and study tipping points. They work at NOAA, NASA, IPCC, universities, and think tanks, earning $80,000–$160,000/year. Their work directly informs international climate policy decisions.</a:t>
            </a:r>
            <a:r>
              <a:rPr sz="1100" b="0">
                <a:solidFill>
                  <a:srgbClr val="FFFFFF"/>
                </a:solidFill>
              </a:rPr>
              <a:t> The skills you're using TODAY are the same ones they use on the job!</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9/9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